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9"/>
  </p:notesMasterIdLst>
  <p:sldIdLst>
    <p:sldId id="256" r:id="rId2"/>
    <p:sldId id="263" r:id="rId3"/>
    <p:sldId id="257" r:id="rId4"/>
    <p:sldId id="258" r:id="rId5"/>
    <p:sldId id="265" r:id="rId6"/>
    <p:sldId id="264" r:id="rId7"/>
    <p:sldId id="275" r:id="rId8"/>
    <p:sldId id="259" r:id="rId9"/>
    <p:sldId id="266" r:id="rId10"/>
    <p:sldId id="268" r:id="rId11"/>
    <p:sldId id="260" r:id="rId12"/>
    <p:sldId id="271" r:id="rId13"/>
    <p:sldId id="261" r:id="rId14"/>
    <p:sldId id="272" r:id="rId15"/>
    <p:sldId id="262" r:id="rId16"/>
    <p:sldId id="273" r:id="rId17"/>
    <p:sldId id="274" r:id="rId18"/>
  </p:sldIdLst>
  <p:sldSz cx="12192000" cy="6858000"/>
  <p:notesSz cx="9388475" cy="71024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D8B7C20-1426-4B64-B5CA-55501E8968AC}" v="5" dt="2019-04-16T05:35:53.51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2" d="100"/>
          <a:sy n="72" d="100"/>
        </p:scale>
        <p:origin x="1080" y="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ykel Kochenderfer" userId="a25b768c097423ca" providerId="LiveId" clId="{5D8B7C20-1426-4B64-B5CA-55501E8968AC}"/>
    <pc:docChg chg="custSel modSld sldOrd modNotesMaster">
      <pc:chgData name="Mykel Kochenderfer" userId="a25b768c097423ca" providerId="LiveId" clId="{5D8B7C20-1426-4B64-B5CA-55501E8968AC}" dt="2019-04-16T05:35:56.769" v="76" actId="478"/>
      <pc:docMkLst>
        <pc:docMk/>
      </pc:docMkLst>
      <pc:sldChg chg="delSp">
        <pc:chgData name="Mykel Kochenderfer" userId="a25b768c097423ca" providerId="LiveId" clId="{5D8B7C20-1426-4B64-B5CA-55501E8968AC}" dt="2019-04-14T05:28:01.039" v="0" actId="478"/>
        <pc:sldMkLst>
          <pc:docMk/>
          <pc:sldMk cId="1931235850" sldId="256"/>
        </pc:sldMkLst>
        <pc:spChg chg="del">
          <ac:chgData name="Mykel Kochenderfer" userId="a25b768c097423ca" providerId="LiveId" clId="{5D8B7C20-1426-4B64-B5CA-55501E8968AC}" dt="2019-04-14T05:28:01.039" v="0" actId="478"/>
          <ac:spMkLst>
            <pc:docMk/>
            <pc:sldMk cId="1931235850" sldId="256"/>
            <ac:spMk id="4" creationId="{DE1D3C45-9CC4-4809-88BC-210999824CC3}"/>
          </ac:spMkLst>
        </pc:spChg>
      </pc:sldChg>
      <pc:sldChg chg="modSp">
        <pc:chgData name="Mykel Kochenderfer" userId="a25b768c097423ca" providerId="LiveId" clId="{5D8B7C20-1426-4B64-B5CA-55501E8968AC}" dt="2019-04-16T05:27:34.944" v="46" actId="20577"/>
        <pc:sldMkLst>
          <pc:docMk/>
          <pc:sldMk cId="2438933652" sldId="260"/>
        </pc:sldMkLst>
        <pc:spChg chg="mod">
          <ac:chgData name="Mykel Kochenderfer" userId="a25b768c097423ca" providerId="LiveId" clId="{5D8B7C20-1426-4B64-B5CA-55501E8968AC}" dt="2019-04-16T05:27:34.944" v="46" actId="20577"/>
          <ac:spMkLst>
            <pc:docMk/>
            <pc:sldMk cId="2438933652" sldId="260"/>
            <ac:spMk id="3" creationId="{0D751ABD-5A6B-47B3-8FF8-DA9001CC732D}"/>
          </ac:spMkLst>
        </pc:spChg>
      </pc:sldChg>
      <pc:sldChg chg="modSp">
        <pc:chgData name="Mykel Kochenderfer" userId="a25b768c097423ca" providerId="LiveId" clId="{5D8B7C20-1426-4B64-B5CA-55501E8968AC}" dt="2019-04-16T05:30:25.962" v="55" actId="20577"/>
        <pc:sldMkLst>
          <pc:docMk/>
          <pc:sldMk cId="1481282746" sldId="261"/>
        </pc:sldMkLst>
        <pc:spChg chg="mod">
          <ac:chgData name="Mykel Kochenderfer" userId="a25b768c097423ca" providerId="LiveId" clId="{5D8B7C20-1426-4B64-B5CA-55501E8968AC}" dt="2019-04-16T05:30:25.962" v="55" actId="20577"/>
          <ac:spMkLst>
            <pc:docMk/>
            <pc:sldMk cId="1481282746" sldId="261"/>
            <ac:spMk id="3" creationId="{90D0B56F-265F-4125-B405-57ACE26122BF}"/>
          </ac:spMkLst>
        </pc:spChg>
      </pc:sldChg>
      <pc:sldChg chg="modSp">
        <pc:chgData name="Mykel Kochenderfer" userId="a25b768c097423ca" providerId="LiveId" clId="{5D8B7C20-1426-4B64-B5CA-55501E8968AC}" dt="2019-04-16T03:38:29.113" v="18" actId="20577"/>
        <pc:sldMkLst>
          <pc:docMk/>
          <pc:sldMk cId="272481279" sldId="264"/>
        </pc:sldMkLst>
        <pc:spChg chg="mod">
          <ac:chgData name="Mykel Kochenderfer" userId="a25b768c097423ca" providerId="LiveId" clId="{5D8B7C20-1426-4B64-B5CA-55501E8968AC}" dt="2019-04-16T03:38:29.113" v="18" actId="20577"/>
          <ac:spMkLst>
            <pc:docMk/>
            <pc:sldMk cId="272481279" sldId="264"/>
            <ac:spMk id="3" creationId="{B37AE4AC-9378-475B-B56E-CC0AA48E17DE}"/>
          </ac:spMkLst>
        </pc:spChg>
      </pc:sldChg>
      <pc:sldChg chg="modSp">
        <pc:chgData name="Mykel Kochenderfer" userId="a25b768c097423ca" providerId="LiveId" clId="{5D8B7C20-1426-4B64-B5CA-55501E8968AC}" dt="2019-04-16T05:08:24.756" v="20" actId="20577"/>
        <pc:sldMkLst>
          <pc:docMk/>
          <pc:sldMk cId="1231036354" sldId="266"/>
        </pc:sldMkLst>
        <pc:spChg chg="mod">
          <ac:chgData name="Mykel Kochenderfer" userId="a25b768c097423ca" providerId="LiveId" clId="{5D8B7C20-1426-4B64-B5CA-55501E8968AC}" dt="2019-04-16T05:08:24.756" v="20" actId="20577"/>
          <ac:spMkLst>
            <pc:docMk/>
            <pc:sldMk cId="1231036354" sldId="266"/>
            <ac:spMk id="3" creationId="{B37AE4AC-9378-475B-B56E-CC0AA48E17DE}"/>
          </ac:spMkLst>
        </pc:spChg>
      </pc:sldChg>
      <pc:sldChg chg="delSp modSp ord">
        <pc:chgData name="Mykel Kochenderfer" userId="a25b768c097423ca" providerId="LiveId" clId="{5D8B7C20-1426-4B64-B5CA-55501E8968AC}" dt="2019-04-16T05:35:56.769" v="76" actId="478"/>
        <pc:sldMkLst>
          <pc:docMk/>
          <pc:sldMk cId="3658428954" sldId="272"/>
        </pc:sldMkLst>
        <pc:spChg chg="mod">
          <ac:chgData name="Mykel Kochenderfer" userId="a25b768c097423ca" providerId="LiveId" clId="{5D8B7C20-1426-4B64-B5CA-55501E8968AC}" dt="2019-04-16T05:35:33.109" v="57"/>
          <ac:spMkLst>
            <pc:docMk/>
            <pc:sldMk cId="3658428954" sldId="272"/>
            <ac:spMk id="2" creationId="{127C4124-9E27-4A84-8B13-D71877A0E248}"/>
          </ac:spMkLst>
        </pc:spChg>
        <pc:spChg chg="del mod">
          <ac:chgData name="Mykel Kochenderfer" userId="a25b768c097423ca" providerId="LiveId" clId="{5D8B7C20-1426-4B64-B5CA-55501E8968AC}" dt="2019-04-16T05:35:56.769" v="76" actId="478"/>
          <ac:spMkLst>
            <pc:docMk/>
            <pc:sldMk cId="3658428954" sldId="272"/>
            <ac:spMk id="3" creationId="{95F85EA4-A941-47CB-8125-512109028123}"/>
          </ac:spMkLst>
        </pc:spChg>
      </pc:sldChg>
      <pc:sldChg chg="modSp">
        <pc:chgData name="Mykel Kochenderfer" userId="a25b768c097423ca" providerId="LiveId" clId="{5D8B7C20-1426-4B64-B5CA-55501E8968AC}" dt="2019-04-14T05:28:16.431" v="3" actId="20577"/>
        <pc:sldMkLst>
          <pc:docMk/>
          <pc:sldMk cId="3993602895" sldId="273"/>
        </pc:sldMkLst>
        <pc:spChg chg="mod">
          <ac:chgData name="Mykel Kochenderfer" userId="a25b768c097423ca" providerId="LiveId" clId="{5D8B7C20-1426-4B64-B5CA-55501E8968AC}" dt="2019-04-14T05:28:16.431" v="3" actId="20577"/>
          <ac:spMkLst>
            <pc:docMk/>
            <pc:sldMk cId="3993602895" sldId="273"/>
            <ac:spMk id="3" creationId="{95F85EA4-A941-47CB-8125-512109028123}"/>
          </ac:spMkLst>
        </pc:spChg>
      </pc:sldChg>
      <pc:sldChg chg="modSp">
        <pc:chgData name="Mykel Kochenderfer" userId="a25b768c097423ca" providerId="LiveId" clId="{5D8B7C20-1426-4B64-B5CA-55501E8968AC}" dt="2019-04-14T05:28:23.773" v="5" actId="20577"/>
        <pc:sldMkLst>
          <pc:docMk/>
          <pc:sldMk cId="406988760" sldId="274"/>
        </pc:sldMkLst>
        <pc:spChg chg="mod">
          <ac:chgData name="Mykel Kochenderfer" userId="a25b768c097423ca" providerId="LiveId" clId="{5D8B7C20-1426-4B64-B5CA-55501E8968AC}" dt="2019-04-14T05:28:23.773" v="5" actId="20577"/>
          <ac:spMkLst>
            <pc:docMk/>
            <pc:sldMk cId="406988760" sldId="274"/>
            <ac:spMk id="3" creationId="{95F85EA4-A941-47CB-8125-512109028123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068339" cy="356357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317963" y="1"/>
            <a:ext cx="4068339" cy="356357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r">
              <a:defRPr sz="1200"/>
            </a:lvl1pPr>
          </a:lstStyle>
          <a:p>
            <a:fld id="{DE2E141F-BAC5-40F1-B358-532684D086EC}" type="datetimeFigureOut">
              <a:rPr lang="en-US" smtClean="0"/>
              <a:t>4/16/2019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63813" y="887413"/>
            <a:ext cx="4260850" cy="239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229" tIns="47114" rIns="94229" bIns="4711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38848" y="3418066"/>
            <a:ext cx="7510780" cy="2796600"/>
          </a:xfrm>
          <a:prstGeom prst="rect">
            <a:avLst/>
          </a:prstGeom>
        </p:spPr>
        <p:txBody>
          <a:bodyPr vert="horz" lIns="94229" tIns="47114" rIns="94229" bIns="47114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746119"/>
            <a:ext cx="4068339" cy="356356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317963" y="6746119"/>
            <a:ext cx="4068339" cy="356356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r">
              <a:defRPr sz="1200"/>
            </a:lvl1pPr>
          </a:lstStyle>
          <a:p>
            <a:fld id="{E2B737A4-72B7-45D9-831C-DF1D57257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6603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19CCB3-C956-459D-9042-43B791C7D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D80545-57C3-4416-B583-2E4AD4E10A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7585B8-4610-4469-A53A-4DE5A5349E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951E6-A8A9-4CC2-9C64-D9031ED2FCC1}" type="datetime1">
              <a:rPr lang="en-US" smtClean="0"/>
              <a:t>4/16/2019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0B67DA-D87F-4B81-BDE0-9B6A408312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75DDF1-249D-4F61-9F4A-DE9962003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A85BE-9DD1-40FA-B588-5DB3D2EB66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5418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0081E-B794-4CA6-A1CE-5492070F97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AF3DEC-7C5A-4F4F-8AE9-7C312B9DA4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CC61FF-23B2-44A4-BE61-D9A187B9A8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9DD451-8A4F-43D6-8010-1FBE9CC830C1}" type="datetime1">
              <a:rPr lang="en-US" smtClean="0"/>
              <a:t>4/16/2019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C68607-4F42-496A-8BE9-16799B404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00B0B3-68EA-48C2-9E75-A6331A739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A85BE-9DD1-40FA-B588-5DB3D2EB66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3010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655FCFB-F5A9-42A9-BCCF-229FDFE46D3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F82258-3739-43A8-9034-54C1754AE2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6458E8-A16D-483A-B8DA-DD3BA88F6F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EF6DF-9584-43BE-8A29-92692DA4E8CA}" type="datetime1">
              <a:rPr lang="en-US" smtClean="0"/>
              <a:t>4/16/2019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DBE446-5A4A-4F8B-B077-B6F763B80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02FC4F-3225-459D-8716-8FE06F03B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A85BE-9DD1-40FA-B588-5DB3D2EB66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1678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100FC8-5AB1-41B5-A6C2-E12007DDE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C2B3D9-C8FA-42C0-9869-56691E1FCD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3AA24F-FE26-42AB-B3A0-5A4779A1EC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B1E888-5772-41EE-A1BB-99CECD4ED67E}" type="datetime1">
              <a:rPr lang="en-US" smtClean="0"/>
              <a:t>4/16/2019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E44DFE-87DE-4850-8ABB-CFB63691F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D358AD-4E57-4E28-BAE1-3B3D08583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BF0CC-85BB-4714-BE01-626035B99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307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BF83D9-57A7-4554-A094-8E21F85AB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BF4F55-6050-46F7-8766-B6A8FFBB58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AF094C-65FC-4B99-B128-F8C7592C59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AD5FE-290D-485A-B8AB-DE3055B41502}" type="datetime1">
              <a:rPr lang="en-US" smtClean="0"/>
              <a:t>4/16/2019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0D240D-34B4-48C7-9800-3AB85EE6D6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2FFB8A-6342-46D5-8044-8B4BE1551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A85BE-9DD1-40FA-B588-5DB3D2EB66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06385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E137C-593D-4A3B-B1AF-D37482DFF7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36C02D-A0E3-4DFC-8518-89B0ACCD89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762FC7-BFC5-4C0E-8B7E-5C6BF84180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828784-2D53-4180-A1EB-BE7E0B126B1D}" type="datetime1">
              <a:rPr lang="en-US" smtClean="0"/>
              <a:t>4/16/2019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E3F3AB-518B-4544-9DC0-E4167A145B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CA5809-7F4A-4DB7-AB1F-076B4CA5A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A85BE-9DD1-40FA-B588-5DB3D2EB66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2585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F3CD35-34D1-4529-A1EB-A77137A92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842FC-8701-40E2-844C-CDCA778B2A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C31D7E-E1C6-4C7D-9170-FB4F33DD47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7EE94B-497E-46B5-B1FA-F07B3E8CDA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27669-3475-4EF7-91D9-70397558B2FA}" type="datetime1">
              <a:rPr lang="en-US" smtClean="0"/>
              <a:t>4/16/2019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C654FF-AAD6-43D4-8629-669D3A3644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773C60-01EE-48A9-A51E-537F843CE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A85BE-9DD1-40FA-B588-5DB3D2EB66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2195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44994C-4885-4C65-8FD0-6232BFCDC8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FB06E2-E67C-4E41-95DB-C172CD46FA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663360-7FD6-4400-A2B8-A41D81A086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4DFD8D7-FFEF-4EA5-9536-2AEA43F7854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0F54B06-4FB1-46C2-9C43-FB5F283FEC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F66468B-A973-4542-BB5C-B44FB71320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B0CC34-4076-4BEE-B96D-58787809CBFD}" type="datetime1">
              <a:rPr lang="en-US" smtClean="0"/>
              <a:t>4/16/2019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5D30B32-5E8F-4256-A3E9-AF53594E30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09AD14-941E-4763-98D9-184F3F31C3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A85BE-9DD1-40FA-B588-5DB3D2EB66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4196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5AE235-54B1-4180-9B6E-782E5F05C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8719ED6-FAC0-4AB7-8AC4-1C104A1640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03F79-F622-4BD3-9E49-960B781145F4}" type="datetime1">
              <a:rPr lang="en-US" smtClean="0"/>
              <a:t>4/16/2019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41E58D-716E-43E9-A662-B209DB2EBD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72C236-DD64-4B35-8C12-10CCFB2C7B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A85BE-9DD1-40FA-B588-5DB3D2EB66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8154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546C1C4-12AF-46D2-BCB2-B81F9E68E0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00BB1-7C5C-4A34-8B05-4ADE7522F873}" type="datetime1">
              <a:rPr lang="en-US" smtClean="0"/>
              <a:t>4/16/2019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615F4D-EA4C-4FA3-A95F-83420C6A78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5BB6FC-B139-4824-95D1-3B5930F01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A85BE-9DD1-40FA-B588-5DB3D2EB66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49868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9BFA0-4AF8-49F6-B773-AC442FE2C7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EC4B21-7D7B-4CB0-B2FD-6AC3BBB8B0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124650-FB6B-4B04-A53F-C19FEA0761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5EDF51-0744-46E0-8BD7-D1F5071742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59389-C86A-4E61-A4E3-EE43EE2E1717}" type="datetime1">
              <a:rPr lang="en-US" smtClean="0"/>
              <a:t>4/16/2019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F20B06-3FD8-4A4E-9477-E4030AB2B9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1CBB07-7749-4EBB-B6E8-7163855AE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A85BE-9DD1-40FA-B588-5DB3D2EB66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1998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614BA-054C-48D9-9E27-FB712CF6AB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7CF622E-2FB8-4C2A-A1E0-C1174EB9FBB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509B6B-4164-4876-81EB-61AD6DC1F6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FA410B-E1C3-4F06-9CB4-131ACCAD7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03250D-7BA1-4B22-9489-F5CCBFA24BF1}" type="datetime1">
              <a:rPr lang="en-US" smtClean="0"/>
              <a:t>4/16/2019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377B4E-9C57-40ED-86B5-9AEAE1B97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9BE975-0119-4470-AA67-9185ECA0D9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A85BE-9DD1-40FA-B588-5DB3D2EB66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628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6BA0261-72EE-418B-A5F7-C6EC4AACED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C6ACB5-4574-4FC9-8BC8-98930D78E5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0FAFC6-B1E3-49E8-95A9-77D1E44917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E53E4D-67BA-47DF-BCC2-7AB22FD78B3E}" type="datetime1">
              <a:rPr lang="en-US" smtClean="0"/>
              <a:t>4/16/2019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1F4010-8AED-42F8-89AE-2210174BC4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05DEE9-A7E1-46D3-8C3E-A755E0248D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3A85BE-9DD1-40FA-B588-5DB3D2EB66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5219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9.sv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Relationship Id="rId9" Type="http://schemas.openxmlformats.org/officeDocument/2006/relationships/image" Target="../media/image18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B1F78-0381-405D-8980-FF58977524B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marR="0" rtl="0"/>
            <a:r>
              <a:rPr lang="en-US" b="0" i="1" u="none" strike="noStrike" baseline="0">
                <a:latin typeface="TeXGyrePagella-Italic" panose="02000603020200000004" pitchFamily="50" charset="0"/>
              </a:rPr>
              <a:t>Stochastic Methods</a:t>
            </a:r>
            <a:endParaRPr lang="en-US" b="0" i="0" u="none" strike="noStrike" baseline="0">
              <a:latin typeface="TeXGyrePagella-Regular" panose="02000603020200000003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12358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B29ABE-FDD0-4804-BE81-EE1403E4CB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R="0" rtl="0"/>
            <a:r>
              <a:rPr lang="en-US" b="0" i="1" u="none" strike="noStrike" baseline="0" dirty="0">
                <a:latin typeface="TeXGyrePagella-Italic" panose="02000603020200000004" pitchFamily="50" charset="0"/>
              </a:rPr>
              <a:t>Simulated Annealing</a:t>
            </a:r>
            <a:endParaRPr lang="en-US" b="0" i="0" u="none" strike="noStrike" baseline="0" dirty="0">
              <a:latin typeface="TeXGyrePagella-Regular" panose="02000603020200000003" pitchFamily="50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7AE4AC-9378-475B-B56E-CC0AA48E17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6532659" cy="4351338"/>
          </a:xfrm>
        </p:spPr>
        <p:txBody>
          <a:bodyPr/>
          <a:lstStyle/>
          <a:p>
            <a:r>
              <a:rPr lang="en-US" dirty="0">
                <a:latin typeface="TeXGyrePagella-Regular" panose="02000603020200000003" pitchFamily="50" charset="0"/>
                <a:ea typeface="TeXGyrePagella-Regular" panose="02000603020200000003" pitchFamily="50" charset="0"/>
                <a:cs typeface="TeXGyrePagella-Regular" panose="02000603020200000003" pitchFamily="50" charset="0"/>
              </a:rPr>
              <a:t>The variable step size introduced by </a:t>
            </a:r>
            <a:r>
              <a:rPr lang="en-US" dirty="0" err="1">
                <a:latin typeface="TeXGyrePagella-Regular" panose="02000603020200000003" pitchFamily="50" charset="0"/>
                <a:ea typeface="TeXGyrePagella-Regular" panose="02000603020200000003" pitchFamily="50" charset="0"/>
                <a:cs typeface="TeXGyrePagella-Regular" panose="02000603020200000003" pitchFamily="50" charset="0"/>
              </a:rPr>
              <a:t>Corana</a:t>
            </a:r>
            <a:r>
              <a:rPr lang="en-US" dirty="0">
                <a:latin typeface="TeXGyrePagella-Regular" panose="02000603020200000003" pitchFamily="50" charset="0"/>
                <a:ea typeface="TeXGyrePagella-Regular" panose="02000603020200000003" pitchFamily="50" charset="0"/>
                <a:cs typeface="TeXGyrePagella-Regular" panose="02000603020200000003" pitchFamily="50" charset="0"/>
              </a:rPr>
              <a:t> et al. 1987 regulates the ratio of accepted-to-rejected points to about 50%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5259919D-CA02-4F05-983E-454A13FC0A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48534" y="2994048"/>
            <a:ext cx="4005554" cy="3498827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90673711-87D0-49D0-8F72-BF81460740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85067" y="696242"/>
            <a:ext cx="2798902" cy="579663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A982BA-1383-402B-B745-FB95500E82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BF0CC-85BB-4714-BE01-626035B991E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5309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4B2180-AA37-47DA-B27F-33D5E14B6C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R="0" rtl="0"/>
            <a:r>
              <a:rPr lang="en-US" b="0" i="1" u="none" strike="noStrike" baseline="0" dirty="0">
                <a:latin typeface="TeXGyrePagella-Italic" panose="02000603020200000004" pitchFamily="50" charset="0"/>
              </a:rPr>
              <a:t>Cross-Entropy Method</a:t>
            </a:r>
            <a:endParaRPr lang="en-US" b="0" i="0" u="none" strike="noStrike" baseline="0" dirty="0">
              <a:latin typeface="TeXGyrePagella-Regular" panose="02000603020200000003" pitchFamily="50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751ABD-5A6B-47B3-8FF8-DA9001CC73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931366"/>
          </a:xfrm>
        </p:spPr>
        <p:txBody>
          <a:bodyPr/>
          <a:lstStyle/>
          <a:p>
            <a:r>
              <a:rPr lang="en-US" dirty="0">
                <a:latin typeface="TeXGyrePagella-Regular" panose="02000603020200000003" pitchFamily="50" charset="0"/>
                <a:ea typeface="TeXGyrePagella-Regular" panose="02000603020200000003" pitchFamily="50" charset="0"/>
                <a:cs typeface="TeXGyrePagella-Regular" panose="02000603020200000003" pitchFamily="50" charset="0"/>
              </a:rPr>
              <a:t>Maintains explicit probability distribution over design space often called a </a:t>
            </a:r>
            <a:r>
              <a:rPr lang="en-US" dirty="0">
                <a:latin typeface="TeXGyrePagella-Italic" panose="02000603020200000004" pitchFamily="50" charset="0"/>
                <a:ea typeface="TeXGyrePagella-Italic" panose="02000603020200000004" pitchFamily="50" charset="0"/>
                <a:cs typeface="TeXGyrePagella-Italic" panose="02000603020200000004" pitchFamily="50" charset="0"/>
              </a:rPr>
              <a:t>proposal distribution </a:t>
            </a:r>
          </a:p>
          <a:p>
            <a:r>
              <a:rPr lang="en-US" dirty="0">
                <a:latin typeface="TeXGyrePagella-Regular" panose="02000603020200000003" pitchFamily="50" charset="0"/>
                <a:ea typeface="TeXGyrePagella-Regular" panose="02000603020200000003" pitchFamily="50" charset="0"/>
                <a:cs typeface="TeXGyrePagella-Regular" panose="02000603020200000003" pitchFamily="50" charset="0"/>
              </a:rPr>
              <a:t>Requires choosing a family of parameterized distributions</a:t>
            </a:r>
          </a:p>
          <a:p>
            <a:r>
              <a:rPr lang="en-US" dirty="0">
                <a:latin typeface="TeXGyrePagella-Regular" panose="02000603020200000003" pitchFamily="50" charset="0"/>
                <a:ea typeface="TeXGyrePagella-Regular" panose="02000603020200000003" pitchFamily="50" charset="0"/>
                <a:cs typeface="TeXGyrePagella-Regular" panose="02000603020200000003" pitchFamily="50" charset="0"/>
              </a:rPr>
              <a:t>At each iteration, a set of design points are sampled from the proposal distribution; these are evaluated and ranked</a:t>
            </a:r>
          </a:p>
          <a:p>
            <a:r>
              <a:rPr lang="en-US" dirty="0">
                <a:latin typeface="TeXGyrePagella-Regular" panose="02000603020200000003" pitchFamily="50" charset="0"/>
                <a:ea typeface="TeXGyrePagella-Regular" panose="02000603020200000003" pitchFamily="50" charset="0"/>
                <a:cs typeface="TeXGyrePagella-Regular" panose="02000603020200000003" pitchFamily="50" charset="0"/>
              </a:rPr>
              <a:t>The best-performing subset of samples, called </a:t>
            </a:r>
            <a:r>
              <a:rPr lang="en-US" dirty="0">
                <a:latin typeface="TeXGyrePagella-Italic" panose="02000603020200000004" pitchFamily="50" charset="0"/>
                <a:ea typeface="TeXGyrePagella-Italic" panose="02000603020200000004" pitchFamily="50" charset="0"/>
                <a:cs typeface="TeXGyrePagella-Italic" panose="02000603020200000004" pitchFamily="50" charset="0"/>
              </a:rPr>
              <a:t>elite samples</a:t>
            </a:r>
            <a:r>
              <a:rPr lang="en-US" dirty="0">
                <a:latin typeface="TeXGyrePagella-Regular" panose="02000603020200000003" pitchFamily="50" charset="0"/>
                <a:ea typeface="TeXGyrePagella-Regular" panose="02000603020200000003" pitchFamily="50" charset="0"/>
                <a:cs typeface="TeXGyrePagella-Regular" panose="02000603020200000003" pitchFamily="50" charset="0"/>
              </a:rPr>
              <a:t>, are retained</a:t>
            </a:r>
          </a:p>
          <a:p>
            <a:r>
              <a:rPr lang="en-US" dirty="0">
                <a:latin typeface="TeXGyrePagella-Regular" panose="02000603020200000003" pitchFamily="50" charset="0"/>
                <a:ea typeface="TeXGyrePagella-Regular" panose="02000603020200000003" pitchFamily="50" charset="0"/>
                <a:cs typeface="TeXGyrePagella-Regular" panose="02000603020200000003" pitchFamily="50" charset="0"/>
              </a:rPr>
              <a:t>The proposal distribution parameters are then updated based on the elite samples, and the next iteration begins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D6E7E8-50F5-46BD-BE04-35162CCA1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BF0CC-85BB-4714-BE01-626035B991E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89336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4B2180-AA37-47DA-B27F-33D5E14B6C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R="0" rtl="0"/>
            <a:r>
              <a:rPr lang="en-US" b="0" i="1" u="none" strike="noStrike" baseline="0" dirty="0">
                <a:latin typeface="TeXGyrePagella-Italic" panose="02000603020200000004" pitchFamily="50" charset="0"/>
              </a:rPr>
              <a:t>Cross-Entropy Method</a:t>
            </a:r>
            <a:endParaRPr lang="en-US" b="0" i="0" u="none" strike="noStrike" baseline="0" dirty="0">
              <a:latin typeface="TeXGyrePagella-Regular" panose="02000603020200000003" pitchFamily="50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BD448F-C7F1-4B04-821A-362C8C976A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1368" y="4139313"/>
            <a:ext cx="7640885" cy="2377032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726EDF0C-B7CA-48C7-AB55-2E23AC3BC9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8200" y="1542941"/>
            <a:ext cx="10286316" cy="255852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0B811E8-D3BE-42D3-9B44-9832114A9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BF0CC-85BB-4714-BE01-626035B991E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3620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AB55B8-BEA5-41DA-AE40-CC4D7745BD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R="0" rtl="0"/>
            <a:r>
              <a:rPr lang="en-US" b="0" i="1" u="none" strike="noStrike" baseline="0" dirty="0">
                <a:latin typeface="TeXGyrePagella-Italic" panose="02000603020200000004" pitchFamily="50" charset="0"/>
              </a:rPr>
              <a:t>Natural Evolution Strategies</a:t>
            </a:r>
            <a:endParaRPr lang="en-US" b="0" i="0" u="none" strike="noStrike" baseline="0" dirty="0">
              <a:latin typeface="TeXGyrePagella-Regular" panose="02000603020200000003" pitchFamily="50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D0B56F-265F-4125-B405-57ACE26122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TeXGyrePagella-Regular" panose="02000603020200000003" pitchFamily="50" charset="0"/>
                <a:ea typeface="TeXGyrePagella-Regular" panose="02000603020200000003" pitchFamily="50" charset="0"/>
                <a:cs typeface="TeXGyrePagella-Regular" panose="02000603020200000003" pitchFamily="50" charset="0"/>
              </a:rPr>
              <a:t>Similar to cross-entropy method,  except instead of parameterizing distribution based on elite samples, it is optimized using gradient descent</a:t>
            </a:r>
          </a:p>
          <a:p>
            <a:r>
              <a:rPr lang="en-US" dirty="0">
                <a:latin typeface="TeXGyrePagella-Regular" panose="02000603020200000003" pitchFamily="50" charset="0"/>
                <a:ea typeface="TeXGyrePagella-Regular" panose="02000603020200000003" pitchFamily="50" charset="0"/>
                <a:cs typeface="TeXGyrePagella-Regular" panose="02000603020200000003" pitchFamily="50" charset="0"/>
              </a:rPr>
              <a:t>The distribution parameter gradient is estimated from the set of function evaluations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129F75-D1BA-40D4-A95F-84A31E3BE8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641" y="4033146"/>
            <a:ext cx="9462156" cy="254196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A36695-04B6-47B0-A691-729D88A32E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BF0CC-85BB-4714-BE01-626035B991E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2827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7C4124-9E27-4A84-8B13-D71877A0E2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>
                <a:latin typeface="TeXGyrePagella-Italic" panose="02000603020200000004" pitchFamily="50" charset="0"/>
              </a:rPr>
              <a:t>Natural Evolution Strategies</a:t>
            </a:r>
            <a:endParaRPr lang="en-US" b="0" i="0" u="none" strike="noStrike" baseline="0" dirty="0">
              <a:latin typeface="TeXGyrePagella-Regular" panose="02000603020200000003" pitchFamily="50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2A5AA7-461D-4000-8A03-F1B24F7B15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BF0CC-85BB-4714-BE01-626035B991E3}" type="slidenum">
              <a:rPr lang="en-US" smtClean="0"/>
              <a:t>14</a:t>
            </a:fld>
            <a:endParaRPr 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815EC4E3-07C9-4A54-B8E0-5F1725744A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7579" y="2804865"/>
            <a:ext cx="11484151" cy="2856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4289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7C4124-9E27-4A84-8B13-D71877A0E2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R="0" rtl="0"/>
            <a:r>
              <a:rPr lang="en-US" b="0" i="1" u="none" strike="noStrike" baseline="0" dirty="0">
                <a:latin typeface="TeXGyrePagella-Italic" panose="02000603020200000004" pitchFamily="50" charset="0"/>
              </a:rPr>
              <a:t>Covariance Matrix Adaptation</a:t>
            </a:r>
            <a:endParaRPr lang="en-US" b="0" i="0" u="none" strike="noStrike" baseline="0" dirty="0">
              <a:latin typeface="TeXGyrePagella-Regular" panose="02000603020200000003" pitchFamily="50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F85EA4-A941-47CB-8125-5121090281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TeXGyrePagella-Regular" panose="02000603020200000003" pitchFamily="50" charset="0"/>
                <a:ea typeface="TeXGyrePagella-Regular" panose="02000603020200000003" pitchFamily="50" charset="0"/>
                <a:cs typeface="TeXGyrePagella-Regular" panose="02000603020200000003" pitchFamily="50" charset="0"/>
              </a:rPr>
              <a:t>Same approach as natural evolution strategy and cross entropy method, but the proposal distribution is a </a:t>
            </a:r>
            <a:r>
              <a:rPr lang="en-US" dirty="0">
                <a:latin typeface="TeXGyrePagella-Italic" panose="02000603020200000004" pitchFamily="50" charset="0"/>
                <a:ea typeface="TeXGyrePagella-Italic" panose="02000603020200000004" pitchFamily="50" charset="0"/>
                <a:cs typeface="TeXGyrePagella-Italic" panose="02000603020200000004" pitchFamily="50" charset="0"/>
              </a:rPr>
              <a:t>multivariate Gaussian</a:t>
            </a:r>
            <a:r>
              <a:rPr lang="en-US" dirty="0">
                <a:latin typeface="TeXGyrePagella-Regular" panose="02000603020200000003" pitchFamily="50" charset="0"/>
                <a:ea typeface="TeXGyrePagella-Regular" panose="02000603020200000003" pitchFamily="50" charset="0"/>
                <a:cs typeface="TeXGyrePagella-Regular" panose="02000603020200000003" pitchFamily="50" charset="0"/>
              </a:rPr>
              <a:t> parameterized by a </a:t>
            </a:r>
            <a:r>
              <a:rPr lang="en-US" dirty="0">
                <a:latin typeface="TeXGyrePagella-Italic" panose="02000603020200000004" pitchFamily="50" charset="0"/>
                <a:ea typeface="TeXGyrePagella-Italic" panose="02000603020200000004" pitchFamily="50" charset="0"/>
                <a:cs typeface="TeXGyrePagella-Italic" panose="02000603020200000004" pitchFamily="50" charset="0"/>
              </a:rPr>
              <a:t>covariance matrix</a:t>
            </a:r>
          </a:p>
          <a:p>
            <a:r>
              <a:rPr lang="en-US" dirty="0">
                <a:latin typeface="TeXGyrePagella-Regular" panose="02000603020200000003" pitchFamily="50" charset="0"/>
                <a:ea typeface="TeXGyrePagella-Regular" panose="02000603020200000003" pitchFamily="50" charset="0"/>
                <a:cs typeface="TeXGyrePagella-Regular" panose="02000603020200000003" pitchFamily="50" charset="0"/>
              </a:rPr>
              <a:t>Sample efficient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052B0D-4B87-4AC4-A952-113B58A6F8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BF0CC-85BB-4714-BE01-626035B991E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6570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7C4124-9E27-4A84-8B13-D71877A0E2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R="0" rtl="0"/>
            <a:r>
              <a:rPr lang="en-US" b="0" i="1" u="none" strike="noStrike" baseline="0" dirty="0">
                <a:latin typeface="TeXGyrePagella-Italic" panose="02000603020200000004" pitchFamily="50" charset="0"/>
              </a:rPr>
              <a:t>Summary</a:t>
            </a:r>
            <a:endParaRPr lang="en-US" b="0" i="0" u="none" strike="noStrike" baseline="0" dirty="0">
              <a:latin typeface="TeXGyrePagella-Regular" panose="02000603020200000003" pitchFamily="50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F85EA4-A941-47CB-8125-5121090281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4"/>
            <a:ext cx="10515600" cy="9576545"/>
          </a:xfrm>
        </p:spPr>
        <p:txBody>
          <a:bodyPr>
            <a:normAutofit/>
          </a:bodyPr>
          <a:lstStyle/>
          <a:p>
            <a:r>
              <a:rPr lang="en-US" dirty="0">
                <a:latin typeface="TeXGyrePagella-Regular" panose="02000603020200000003" pitchFamily="50" charset="0"/>
                <a:ea typeface="TeXGyrePagella-Regular" panose="02000603020200000003" pitchFamily="50" charset="0"/>
                <a:cs typeface="TeXGyrePagella-Regular" panose="02000603020200000003" pitchFamily="50" charset="0"/>
              </a:rPr>
              <a:t>Stochastic methods employ random numbers during the optimization process</a:t>
            </a:r>
          </a:p>
          <a:p>
            <a:r>
              <a:rPr lang="en-US" dirty="0">
                <a:latin typeface="TeXGyrePagella-Regular" panose="02000603020200000003" pitchFamily="50" charset="0"/>
                <a:ea typeface="TeXGyrePagella-Regular" panose="02000603020200000003" pitchFamily="50" charset="0"/>
                <a:cs typeface="TeXGyrePagella-Regular" panose="02000603020200000003" pitchFamily="50" charset="0"/>
              </a:rPr>
              <a:t>Simulated annealing uses a temperature that controls random exploration and which is reduced over time to converge on a local minimum</a:t>
            </a:r>
          </a:p>
          <a:p>
            <a:r>
              <a:rPr lang="en-US" dirty="0">
                <a:latin typeface="TeXGyrePagella-Regular" panose="02000603020200000003" pitchFamily="50" charset="0"/>
                <a:ea typeface="TeXGyrePagella-Regular" panose="02000603020200000003" pitchFamily="50" charset="0"/>
                <a:cs typeface="TeXGyrePagella-Regular" panose="02000603020200000003" pitchFamily="50" charset="0"/>
              </a:rPr>
              <a:t>The cross-entropy method and evolution strategies maintain proposal distributions from which they sample in order to inform updates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8661D4-86E2-48F5-A947-3C77F4612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BF0CC-85BB-4714-BE01-626035B991E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6028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7C4124-9E27-4A84-8B13-D71877A0E2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R="0" rtl="0"/>
            <a:r>
              <a:rPr lang="en-US" b="0" i="1" u="none" strike="noStrike" baseline="0" dirty="0">
                <a:latin typeface="TeXGyrePagella-Italic" panose="02000603020200000004" pitchFamily="50" charset="0"/>
              </a:rPr>
              <a:t>Summary</a:t>
            </a:r>
            <a:endParaRPr lang="en-US" b="0" i="0" u="none" strike="noStrike" baseline="0" dirty="0">
              <a:latin typeface="TeXGyrePagella-Regular" panose="02000603020200000003" pitchFamily="50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F85EA4-A941-47CB-8125-5121090281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4"/>
            <a:ext cx="10515600" cy="9576545"/>
          </a:xfrm>
        </p:spPr>
        <p:txBody>
          <a:bodyPr>
            <a:normAutofit/>
          </a:bodyPr>
          <a:lstStyle/>
          <a:p>
            <a:r>
              <a:rPr lang="en-US" dirty="0">
                <a:latin typeface="TeXGyrePagella-Regular" panose="02000603020200000003" pitchFamily="50" charset="0"/>
                <a:ea typeface="TeXGyrePagella-Regular" panose="02000603020200000003" pitchFamily="50" charset="0"/>
                <a:cs typeface="TeXGyrePagella-Regular" panose="02000603020200000003" pitchFamily="50" charset="0"/>
              </a:rPr>
              <a:t>Natural evolution strategies uses gradient descent with respect to the log likelihood to update its proposal distribution</a:t>
            </a:r>
          </a:p>
          <a:p>
            <a:r>
              <a:rPr lang="en-US" dirty="0">
                <a:latin typeface="TeXGyrePagella-Regular" panose="02000603020200000003" pitchFamily="50" charset="0"/>
                <a:ea typeface="TeXGyrePagella-Regular" panose="02000603020200000003" pitchFamily="50" charset="0"/>
                <a:cs typeface="TeXGyrePagella-Regular" panose="02000603020200000003" pitchFamily="50" charset="0"/>
              </a:rPr>
              <a:t>Covariance matrix adaptation is a robust and sample-efficient optimizer that maintains a multivariate Gaussian proposal distribution with a full covariance matrix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5C1565-BDD7-4263-9ABA-AA9EB7BC5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BF0CC-85BB-4714-BE01-626035B991E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887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B1F78-0381-405D-8980-FF5897752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R="0" rtl="0"/>
            <a:r>
              <a:rPr lang="en-US" b="0" i="1" u="none" strike="noStrike" baseline="0">
                <a:latin typeface="TeXGyrePagella-Italic" panose="02000603020200000004" pitchFamily="50" charset="0"/>
              </a:rPr>
              <a:t>Stochastic Methods</a:t>
            </a:r>
            <a:endParaRPr lang="en-US" b="0" i="0" u="none" strike="noStrike" baseline="0">
              <a:latin typeface="TeXGyrePagella-Regular" panose="02000603020200000003" pitchFamily="50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691914-7C50-4E14-B3A6-24D7CEB3B5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eXGyrePagella-Regular" panose="02000603020200000003" pitchFamily="50" charset="0"/>
                <a:ea typeface="TeXGyrePagella-Regular" panose="02000603020200000003" pitchFamily="50" charset="0"/>
                <a:cs typeface="TeXGyrePagella-Regular" panose="02000603020200000003" pitchFamily="50" charset="0"/>
              </a:rPr>
              <a:t>Employ randomness strategically to help explore design space</a:t>
            </a:r>
          </a:p>
          <a:p>
            <a:r>
              <a:rPr lang="en-US" dirty="0">
                <a:latin typeface="TeXGyrePagella-Regular" panose="02000603020200000003" pitchFamily="50" charset="0"/>
                <a:ea typeface="TeXGyrePagella-Regular" panose="02000603020200000003" pitchFamily="50" charset="0"/>
                <a:cs typeface="TeXGyrePagella-Regular" panose="02000603020200000003" pitchFamily="50" charset="0"/>
              </a:rPr>
              <a:t>Randomness can help escape local minima</a:t>
            </a:r>
          </a:p>
          <a:p>
            <a:r>
              <a:rPr lang="en-US" dirty="0">
                <a:latin typeface="TeXGyrePagella-Regular" panose="02000603020200000003" pitchFamily="50" charset="0"/>
                <a:ea typeface="TeXGyrePagella-Regular" panose="02000603020200000003" pitchFamily="50" charset="0"/>
                <a:cs typeface="TeXGyrePagella-Regular" panose="02000603020200000003" pitchFamily="50" charset="0"/>
              </a:rPr>
              <a:t>Increases chance of searching near the global minimum</a:t>
            </a:r>
          </a:p>
          <a:p>
            <a:r>
              <a:rPr lang="en-US" dirty="0">
                <a:latin typeface="TeXGyrePagella-Regular" panose="02000603020200000003" pitchFamily="50" charset="0"/>
                <a:ea typeface="TeXGyrePagella-Regular" panose="02000603020200000003" pitchFamily="50" charset="0"/>
                <a:cs typeface="TeXGyrePagella-Regular" panose="02000603020200000003" pitchFamily="50" charset="0"/>
              </a:rPr>
              <a:t>Typically rely on </a:t>
            </a:r>
            <a:r>
              <a:rPr lang="en-US" dirty="0">
                <a:latin typeface="TeXGyrePagella-Italic" panose="02000603020200000004" pitchFamily="50" charset="0"/>
                <a:ea typeface="TeXGyrePagella-Italic" panose="02000603020200000004" pitchFamily="50" charset="0"/>
                <a:cs typeface="TeXGyrePagella-Italic" panose="02000603020200000004" pitchFamily="50" charset="0"/>
              </a:rPr>
              <a:t>pseudo-random number generators </a:t>
            </a:r>
            <a:r>
              <a:rPr lang="en-US" dirty="0">
                <a:latin typeface="TeXGyrePagella-Regular" panose="02000603020200000003" pitchFamily="50" charset="0"/>
                <a:ea typeface="TeXGyrePagella-Regular" panose="02000603020200000003" pitchFamily="50" charset="0"/>
                <a:cs typeface="TeXGyrePagella-Regular" panose="02000603020200000003" pitchFamily="50" charset="0"/>
              </a:rPr>
              <a:t>to ensure repeatability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C5204C-6C67-439F-B34C-9A7C518E59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A85BE-9DD1-40FA-B588-5DB3D2EB661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267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B12C8-F74C-4664-B345-E74F50445A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R="0" rtl="0"/>
            <a:r>
              <a:rPr lang="en-US" b="0" i="1" u="none" strike="noStrike" baseline="0" dirty="0">
                <a:latin typeface="TeXGyrePagella-Italic" panose="02000603020200000004" pitchFamily="50" charset="0"/>
              </a:rPr>
              <a:t>Noisy Descent</a:t>
            </a:r>
            <a:endParaRPr lang="en-US" b="0" i="0" u="none" strike="noStrike" baseline="0" dirty="0">
              <a:latin typeface="TeXGyrePagella-Regular" panose="02000603020200000003" pitchFamily="50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4BF66C-67B9-4912-BC8B-CF783A2F16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TeXGyrePagella-Regular" panose="02000603020200000003" pitchFamily="50" charset="0"/>
                <a:ea typeface="TeXGyrePagella-Regular" panose="02000603020200000003" pitchFamily="50" charset="0"/>
                <a:cs typeface="TeXGyrePagella-Regular" panose="02000603020200000003" pitchFamily="50" charset="0"/>
              </a:rPr>
              <a:t>Gradient descent with additional random noise term</a:t>
            </a:r>
          </a:p>
          <a:p>
            <a:r>
              <a:rPr lang="en-US" dirty="0">
                <a:latin typeface="TeXGyrePagella-Regular" panose="02000603020200000003" pitchFamily="50" charset="0"/>
                <a:ea typeface="TeXGyrePagella-Regular" panose="02000603020200000003" pitchFamily="50" charset="0"/>
                <a:cs typeface="TeXGyrePagella-Regular" panose="02000603020200000003" pitchFamily="50" charset="0"/>
              </a:rPr>
              <a:t>Step size must meet certain conditions to guarantee convergence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8F5BA8CD-445E-4149-A326-638F1C9306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49881" y="3164619"/>
            <a:ext cx="3299154" cy="3399128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10044F67-2EBF-49D4-8E87-2619CCFEABF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8261" t="5324" r="43826" b="83304"/>
          <a:stretch/>
        </p:blipFill>
        <p:spPr>
          <a:xfrm>
            <a:off x="776578" y="3004957"/>
            <a:ext cx="5319422" cy="243798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F9B8A7-9F4A-4F1B-9DD6-53ED864E73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BF0CC-85BB-4714-BE01-626035B991E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1744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C47A8-E876-4D45-9127-61EFFE827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R="0" rtl="0"/>
            <a:r>
              <a:rPr lang="en-US" b="0" i="1" u="none" strike="noStrike" baseline="0" dirty="0">
                <a:latin typeface="TeXGyrePagella-Italic" panose="02000603020200000004" pitchFamily="50" charset="0"/>
              </a:rPr>
              <a:t>Mesh Adaptive Direct Search</a:t>
            </a:r>
            <a:endParaRPr lang="en-US" b="0" i="0" u="none" strike="noStrike" baseline="0" dirty="0">
              <a:latin typeface="TeXGyrePagella-Regular" panose="02000603020200000003" pitchFamily="50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512F70-FFCA-45B5-9485-7C7E4DA89B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TeXGyrePagella-Regular" panose="02000603020200000003" pitchFamily="50" charset="0"/>
                <a:ea typeface="TeXGyrePagella-Regular" panose="02000603020200000003" pitchFamily="50" charset="0"/>
                <a:cs typeface="TeXGyrePagella-Regular" panose="02000603020200000003" pitchFamily="50" charset="0"/>
              </a:rPr>
              <a:t>Similar to generalized pattern search method, but searches in a random set of directions that span the search space</a:t>
            </a:r>
          </a:p>
          <a:p>
            <a:r>
              <a:rPr lang="en-US" dirty="0">
                <a:latin typeface="TeXGyrePagella-Regular" panose="02000603020200000003" pitchFamily="50" charset="0"/>
                <a:ea typeface="TeXGyrePagella-Regular" panose="02000603020200000003" pitchFamily="50" charset="0"/>
                <a:cs typeface="TeXGyrePagella-Regular" panose="02000603020200000003" pitchFamily="50" charset="0"/>
              </a:rPr>
              <a:t>Example: set of positive spanning sets constructed from nonzero directions </a:t>
            </a:r>
            <a:r>
              <a:rPr lang="en-US" dirty="0">
                <a:latin typeface="TeXGyrePagella-Italic" panose="02000603020200000004" pitchFamily="50" charset="0"/>
                <a:ea typeface="TeXGyrePagella-Italic" panose="02000603020200000004" pitchFamily="50" charset="0"/>
                <a:cs typeface="TeXGyrePagella-Italic" panose="02000603020200000004" pitchFamily="50" charset="0"/>
              </a:rPr>
              <a:t>d</a:t>
            </a:r>
            <a:r>
              <a:rPr lang="en-US" baseline="-25000" dirty="0">
                <a:latin typeface="TeXGyrePagella-Italic" panose="02000603020200000004" pitchFamily="50" charset="0"/>
                <a:ea typeface="TeXGyrePagella-Italic" panose="02000603020200000004" pitchFamily="50" charset="0"/>
                <a:cs typeface="TeXGyrePagella-Italic" panose="02000603020200000004" pitchFamily="50" charset="0"/>
              </a:rPr>
              <a:t>1</a:t>
            </a:r>
            <a:r>
              <a:rPr lang="en-US" dirty="0">
                <a:latin typeface="TeXGyrePagella-Italic" panose="02000603020200000004" pitchFamily="50" charset="0"/>
                <a:ea typeface="TeXGyrePagella-Italic" panose="02000603020200000004" pitchFamily="50" charset="0"/>
                <a:cs typeface="TeXGyrePagella-Italic" panose="02000603020200000004" pitchFamily="50" charset="0"/>
              </a:rPr>
              <a:t>,d</a:t>
            </a:r>
            <a:r>
              <a:rPr lang="en-US" baseline="-25000" dirty="0">
                <a:latin typeface="TeXGyrePagella-Italic" panose="02000603020200000004" pitchFamily="50" charset="0"/>
                <a:ea typeface="TeXGyrePagella-Italic" panose="02000603020200000004" pitchFamily="50" charset="0"/>
                <a:cs typeface="TeXGyrePagella-Italic" panose="02000603020200000004" pitchFamily="50" charset="0"/>
              </a:rPr>
              <a:t>2</a:t>
            </a:r>
            <a:r>
              <a:rPr lang="en-US" dirty="0">
                <a:latin typeface="TeXGyrePagella-Italic" panose="02000603020200000004" pitchFamily="50" charset="0"/>
                <a:ea typeface="TeXGyrePagella-Italic" panose="02000603020200000004" pitchFamily="50" charset="0"/>
                <a:cs typeface="TeXGyrePagella-Italic" panose="02000603020200000004" pitchFamily="50" charset="0"/>
              </a:rPr>
              <a:t> </a:t>
            </a:r>
            <a:r>
              <a:rPr lang="en-US" dirty="0">
                <a:latin typeface="TeXGyrePagella-Regular" panose="02000603020200000003" pitchFamily="50" charset="0"/>
                <a:ea typeface="TeXGyrePagella-Regular" panose="02000603020200000003" pitchFamily="50" charset="0"/>
                <a:cs typeface="TeXGyrePagella-Regular" panose="02000603020200000003" pitchFamily="50" charset="0"/>
              </a:rPr>
              <a:t>∊{-1,0,1}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59593DE7-B211-4C98-B13D-8D8A82A29E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38877" y="3818413"/>
            <a:ext cx="6125610" cy="260481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13DB26-9215-4EEA-A33C-10DB69EFF3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BF0CC-85BB-4714-BE01-626035B991E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5578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C47A8-E876-4D45-9127-61EFFE827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R="0" rtl="0"/>
            <a:r>
              <a:rPr lang="en-US" b="0" i="1" u="none" strike="noStrike" baseline="0" dirty="0">
                <a:latin typeface="TeXGyrePagella-Italic" panose="02000603020200000004" pitchFamily="50" charset="0"/>
              </a:rPr>
              <a:t>Mesh Adaptive Direct Search</a:t>
            </a:r>
            <a:endParaRPr lang="en-US" b="0" i="0" u="none" strike="noStrike" baseline="0" dirty="0">
              <a:latin typeface="TeXGyrePagella-Regular" panose="02000603020200000003" pitchFamily="50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512F70-FFCA-45B5-9485-7C7E4DA89B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>
              <a:latin typeface="TeXGyrePagella-Regular" panose="02000603020200000003" pitchFamily="50" charset="0"/>
              <a:ea typeface="TeXGyrePagella-Regular" panose="02000603020200000003" pitchFamily="50" charset="0"/>
              <a:cs typeface="TeXGyrePagella-Regular" panose="02000603020200000003" pitchFamily="50" charset="0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8D90CA48-1B7A-43FE-A5E5-B7A417F0D7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45144" y="1619263"/>
            <a:ext cx="9701711" cy="476406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6FBDDB-5CA5-45AF-9A0A-1595C67C05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BF0CC-85BB-4714-BE01-626035B991E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6091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B29ABE-FDD0-4804-BE81-EE1403E4CB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R="0" rtl="0"/>
            <a:r>
              <a:rPr lang="en-US" b="0" i="1" u="none" strike="noStrike" baseline="0" dirty="0">
                <a:latin typeface="TeXGyrePagella-Italic" panose="02000603020200000004" pitchFamily="50" charset="0"/>
              </a:rPr>
              <a:t>Simulated Annealing</a:t>
            </a:r>
            <a:endParaRPr lang="en-US" b="0" i="0" u="none" strike="noStrike" baseline="0" dirty="0">
              <a:latin typeface="TeXGyrePagella-Regular" panose="02000603020200000003" pitchFamily="50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7AE4AC-9378-475B-B56E-CC0AA48E17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TeXGyrePagella-Regular" panose="02000603020200000003" pitchFamily="50" charset="0"/>
                <a:ea typeface="TeXGyrePagella-Regular" panose="02000603020200000003" pitchFamily="50" charset="0"/>
                <a:cs typeface="TeXGyrePagella-Regular" panose="02000603020200000003" pitchFamily="50" charset="0"/>
              </a:rPr>
              <a:t>Intelligently controls the degree of randomness added to stochastic search methods</a:t>
            </a:r>
          </a:p>
          <a:p>
            <a:r>
              <a:rPr lang="en-US" dirty="0">
                <a:latin typeface="TeXGyrePagella-Regular" panose="02000603020200000003" pitchFamily="50" charset="0"/>
                <a:ea typeface="TeXGyrePagella-Regular" panose="02000603020200000003" pitchFamily="50" charset="0"/>
                <a:cs typeface="TeXGyrePagella-Regular" panose="02000603020200000003" pitchFamily="50" charset="0"/>
              </a:rPr>
              <a:t>Randomness is analogous to temperature in metallurgy</a:t>
            </a:r>
          </a:p>
          <a:p>
            <a:r>
              <a:rPr lang="en-US" dirty="0">
                <a:latin typeface="TeXGyrePagella-Regular" panose="02000603020200000003" pitchFamily="50" charset="0"/>
                <a:ea typeface="TeXGyrePagella-Regular" panose="02000603020200000003" pitchFamily="50" charset="0"/>
                <a:cs typeface="TeXGyrePagella-Regular" panose="02000603020200000003" pitchFamily="50" charset="0"/>
              </a:rPr>
              <a:t>Initially, the randomness added to function evaluations is large</a:t>
            </a:r>
          </a:p>
          <a:p>
            <a:r>
              <a:rPr lang="en-US" dirty="0">
                <a:latin typeface="TeXGyrePagella-Regular" panose="02000603020200000003" pitchFamily="50" charset="0"/>
                <a:ea typeface="TeXGyrePagella-Regular" panose="02000603020200000003" pitchFamily="50" charset="0"/>
                <a:cs typeface="TeXGyrePagella-Regular" panose="02000603020200000003" pitchFamily="50" charset="0"/>
              </a:rPr>
              <a:t>The “temperature” is then slowly lowered according to a predetermined “annealing schedule”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BD94F6-6823-42B3-95BF-3F0CDBCC64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BF0CC-85BB-4714-BE01-626035B991E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812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B29ABE-FDD0-4804-BE81-EE1403E4CB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R="0" rtl="0"/>
            <a:r>
              <a:rPr lang="en-US" b="0" i="1" u="none" strike="noStrike" baseline="0" dirty="0">
                <a:latin typeface="TeXGyrePagella-Italic" panose="02000603020200000004" pitchFamily="50" charset="0"/>
              </a:rPr>
              <a:t>Simulated Annealing</a:t>
            </a:r>
            <a:endParaRPr lang="en-US" b="0" i="0" u="none" strike="noStrike" baseline="0" dirty="0">
              <a:latin typeface="TeXGyrePagella-Regular" panose="02000603020200000003" pitchFamily="50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7AE4AC-9378-475B-B56E-CC0AA48E17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TeXGyrePagella-Regular" panose="02000603020200000003" pitchFamily="50" charset="0"/>
                <a:ea typeface="TeXGyrePagella-Regular" panose="02000603020200000003" pitchFamily="50" charset="0"/>
                <a:cs typeface="TeXGyrePagella-Regular" panose="02000603020200000003" pitchFamily="50" charset="0"/>
              </a:rPr>
              <a:t>Each step must then be “accepted” as the new design point with probability defined by the </a:t>
            </a:r>
            <a:r>
              <a:rPr lang="en-US" dirty="0">
                <a:latin typeface="TeXGyrePagella-Italic" panose="02000603020200000004" pitchFamily="50" charset="0"/>
                <a:ea typeface="TeXGyrePagella-Italic" panose="02000603020200000004" pitchFamily="50" charset="0"/>
                <a:cs typeface="TeXGyrePagella-Italic" panose="02000603020200000004" pitchFamily="50" charset="0"/>
              </a:rPr>
              <a:t>Metropolis criterion</a:t>
            </a:r>
            <a:r>
              <a:rPr lang="en-US" dirty="0">
                <a:latin typeface="TeXGyrePagella-Regular" panose="02000603020200000003" pitchFamily="50" charset="0"/>
                <a:ea typeface="TeXGyrePagella-Regular" panose="02000603020200000003" pitchFamily="50" charset="0"/>
                <a:cs typeface="TeXGyrePagella-Regular" panose="02000603020200000003" pitchFamily="50" charset="0"/>
              </a:rPr>
              <a:t>, helping the algorithm escape local minima</a:t>
            </a:r>
          </a:p>
          <a:p>
            <a:r>
              <a:rPr lang="en-US" dirty="0">
                <a:latin typeface="TeXGyrePagella-Regular" panose="02000603020200000003" pitchFamily="50" charset="0"/>
                <a:ea typeface="TeXGyrePagella-Regular" panose="02000603020200000003" pitchFamily="50" charset="0"/>
                <a:cs typeface="TeXGyrePagella-Regular" panose="02000603020200000003" pitchFamily="50" charset="0"/>
              </a:rPr>
              <a:t>Metropolis criterion probability of acceptance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BD94F6-6823-42B3-95BF-3F0CDBCC64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BF0CC-85BB-4714-BE01-626035B991E3}" type="slidenum">
              <a:rPr lang="en-US" smtClean="0"/>
              <a:t>7</a:t>
            </a:fld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059EECC5-9314-476E-8134-BA7A58F032C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232" t="3357" r="43169" b="86977"/>
          <a:stretch/>
        </p:blipFill>
        <p:spPr>
          <a:xfrm>
            <a:off x="3358115" y="3526279"/>
            <a:ext cx="5146159" cy="2104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0006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B29ABE-FDD0-4804-BE81-EE1403E4CB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R="0" rtl="0"/>
            <a:r>
              <a:rPr lang="en-US" b="0" i="1" u="none" strike="noStrike" baseline="0" dirty="0">
                <a:latin typeface="TeXGyrePagella-Italic" panose="02000603020200000004" pitchFamily="50" charset="0"/>
              </a:rPr>
              <a:t>Simulated Annealing</a:t>
            </a:r>
            <a:endParaRPr lang="en-US" b="0" i="0" u="none" strike="noStrike" baseline="0" dirty="0">
              <a:latin typeface="TeXGyrePagella-Regular" panose="02000603020200000003" pitchFamily="50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7AE4AC-9378-475B-B56E-CC0AA48E17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TeXGyrePagella-Regular" panose="02000603020200000003" pitchFamily="50" charset="0"/>
                <a:ea typeface="TeXGyrePagella-Regular" panose="02000603020200000003" pitchFamily="50" charset="0"/>
                <a:cs typeface="TeXGyrePagella-Regular" panose="02000603020200000003" pitchFamily="50" charset="0"/>
              </a:rPr>
              <a:t>Annealing schedules</a:t>
            </a:r>
          </a:p>
          <a:p>
            <a:r>
              <a:rPr lang="en-US" dirty="0">
                <a:latin typeface="TeXGyrePagella-Regular" panose="02000603020200000003" pitchFamily="50" charset="0"/>
                <a:ea typeface="TeXGyrePagella-Regular" panose="02000603020200000003" pitchFamily="50" charset="0"/>
                <a:cs typeface="TeXGyrePagella-Regular" panose="02000603020200000003" pitchFamily="50" charset="0"/>
              </a:rPr>
              <a:t>Logarithmic annealing schedule</a:t>
            </a:r>
          </a:p>
          <a:p>
            <a:endParaRPr lang="en-US" dirty="0">
              <a:latin typeface="TeXGyrePagella-Regular" panose="02000603020200000003" pitchFamily="50" charset="0"/>
              <a:ea typeface="TeXGyrePagella-Regular" panose="02000603020200000003" pitchFamily="50" charset="0"/>
              <a:cs typeface="TeXGyrePagella-Regular" panose="02000603020200000003" pitchFamily="50" charset="0"/>
            </a:endParaRPr>
          </a:p>
          <a:p>
            <a:endParaRPr lang="en-US" dirty="0">
              <a:latin typeface="TeXGyrePagella-Regular" panose="02000603020200000003" pitchFamily="50" charset="0"/>
              <a:ea typeface="TeXGyrePagella-Regular" panose="02000603020200000003" pitchFamily="50" charset="0"/>
              <a:cs typeface="TeXGyrePagella-Regular" panose="02000603020200000003" pitchFamily="50" charset="0"/>
            </a:endParaRPr>
          </a:p>
          <a:p>
            <a:r>
              <a:rPr lang="en-US" dirty="0">
                <a:latin typeface="TeXGyrePagella-Regular" panose="02000603020200000003" pitchFamily="50" charset="0"/>
                <a:ea typeface="TeXGyrePagella-Regular" panose="02000603020200000003" pitchFamily="50" charset="0"/>
                <a:cs typeface="TeXGyrePagella-Regular" panose="02000603020200000003" pitchFamily="50" charset="0"/>
              </a:rPr>
              <a:t>Exponential annealing schedule</a:t>
            </a:r>
          </a:p>
          <a:p>
            <a:endParaRPr lang="en-US" dirty="0">
              <a:latin typeface="TeXGyrePagella-Regular" panose="02000603020200000003" pitchFamily="50" charset="0"/>
              <a:ea typeface="TeXGyrePagella-Regular" panose="02000603020200000003" pitchFamily="50" charset="0"/>
              <a:cs typeface="TeXGyrePagella-Regular" panose="02000603020200000003" pitchFamily="50" charset="0"/>
            </a:endParaRPr>
          </a:p>
          <a:p>
            <a:pPr marL="0" indent="0">
              <a:buNone/>
            </a:pPr>
            <a:endParaRPr lang="en-US" dirty="0">
              <a:latin typeface="TeXGyrePagella-Regular" panose="02000603020200000003" pitchFamily="50" charset="0"/>
              <a:ea typeface="TeXGyrePagella-Regular" panose="02000603020200000003" pitchFamily="50" charset="0"/>
              <a:cs typeface="TeXGyrePagella-Regular" panose="02000603020200000003" pitchFamily="50" charset="0"/>
            </a:endParaRPr>
          </a:p>
          <a:p>
            <a:r>
              <a:rPr lang="en-US" dirty="0">
                <a:latin typeface="TeXGyrePagella-Regular" panose="02000603020200000003" pitchFamily="50" charset="0"/>
                <a:ea typeface="TeXGyrePagella-Regular" panose="02000603020200000003" pitchFamily="50" charset="0"/>
                <a:cs typeface="TeXGyrePagella-Regular" panose="02000603020200000003" pitchFamily="50" charset="0"/>
              </a:rPr>
              <a:t>Fast annealing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51E7D170-263C-4F71-912C-D3715B6D29F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1261" t="5324" r="44739" b="85507"/>
          <a:stretch/>
        </p:blipFill>
        <p:spPr>
          <a:xfrm>
            <a:off x="1717482" y="3573344"/>
            <a:ext cx="5375082" cy="2310116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FA3E23FF-220C-4826-9D75-BFFF0BEC639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34783" t="5324" r="48652" b="85507"/>
          <a:stretch/>
        </p:blipFill>
        <p:spPr>
          <a:xfrm>
            <a:off x="2437075" y="5063223"/>
            <a:ext cx="3935896" cy="2450794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8765B0E7-9C88-4AA4-AC99-21DCF9A6AC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211834" y="865149"/>
            <a:ext cx="4333460" cy="5423471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854EA2C8-0F71-419E-A766-4E936C161F9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38197" t="9930" r="35246" b="78816"/>
          <a:stretch/>
        </p:blipFill>
        <p:spPr>
          <a:xfrm>
            <a:off x="1823761" y="1880452"/>
            <a:ext cx="5647553" cy="309709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11027F-1791-49D1-A9D3-93527CCF47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BF0CC-85BB-4714-BE01-626035B991E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1042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B29ABE-FDD0-4804-BE81-EE1403E4CB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R="0" rtl="0"/>
            <a:r>
              <a:rPr lang="en-US" b="0" i="1" u="none" strike="noStrike" baseline="0" dirty="0">
                <a:latin typeface="TeXGyrePagella-Italic" panose="02000603020200000004" pitchFamily="50" charset="0"/>
              </a:rPr>
              <a:t>Simulated Annealing</a:t>
            </a:r>
            <a:endParaRPr lang="en-US" b="0" i="0" u="none" strike="noStrike" baseline="0" dirty="0">
              <a:latin typeface="TeXGyrePagella-Regular" panose="02000603020200000003" pitchFamily="50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7AE4AC-9378-475B-B56E-CC0AA48E17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5934848"/>
          </a:xfrm>
        </p:spPr>
        <p:txBody>
          <a:bodyPr/>
          <a:lstStyle/>
          <a:p>
            <a:r>
              <a:rPr lang="en-US" dirty="0" err="1">
                <a:latin typeface="TeXGyrePagella-Regular" panose="02000603020200000003" pitchFamily="50" charset="0"/>
                <a:ea typeface="TeXGyrePagella-Regular" panose="02000603020200000003" pitchFamily="50" charset="0"/>
                <a:cs typeface="TeXGyrePagella-Regular" panose="02000603020200000003" pitchFamily="50" charset="0"/>
              </a:rPr>
              <a:t>Corana</a:t>
            </a:r>
            <a:r>
              <a:rPr lang="en-US" dirty="0">
                <a:latin typeface="TeXGyrePagella-Regular" panose="02000603020200000003" pitchFamily="50" charset="0"/>
                <a:ea typeface="TeXGyrePagella-Regular" panose="02000603020200000003" pitchFamily="50" charset="0"/>
                <a:cs typeface="TeXGyrePagella-Regular" panose="02000603020200000003" pitchFamily="50" charset="0"/>
              </a:rPr>
              <a:t> et al. 1987 introduced variable step-size </a:t>
            </a:r>
          </a:p>
          <a:p>
            <a:r>
              <a:rPr lang="en-US" dirty="0">
                <a:latin typeface="TeXGyrePagella-Regular" panose="02000603020200000003" pitchFamily="50" charset="0"/>
                <a:ea typeface="TeXGyrePagella-Regular" panose="02000603020200000003" pitchFamily="50" charset="0"/>
                <a:cs typeface="TeXGyrePagella-Regular" panose="02000603020200000003" pitchFamily="50" charset="0"/>
              </a:rPr>
              <a:t>First, a cycle of random moves is performed in each direction</a:t>
            </a:r>
            <a:endParaRPr lang="en-US" dirty="0">
              <a:latin typeface="TeXGyrePagella-Italic" panose="02000603020200000004" pitchFamily="50" charset="0"/>
              <a:ea typeface="TeXGyrePagella-Italic" panose="02000603020200000004" pitchFamily="50" charset="0"/>
              <a:cs typeface="TeXGyrePagella-Italic" panose="02000603020200000004" pitchFamily="50" charset="0"/>
            </a:endParaRPr>
          </a:p>
          <a:p>
            <a:endParaRPr lang="en-US" dirty="0">
              <a:latin typeface="TeXGyrePagella-Italic" panose="02000603020200000004" pitchFamily="50" charset="0"/>
              <a:ea typeface="TeXGyrePagella-Italic" panose="02000603020200000004" pitchFamily="50" charset="0"/>
              <a:cs typeface="TeXGyrePagella-Italic" panose="02000603020200000004" pitchFamily="50" charset="0"/>
            </a:endParaRPr>
          </a:p>
          <a:p>
            <a:pPr marL="0" indent="0">
              <a:buNone/>
            </a:pPr>
            <a:r>
              <a:rPr lang="en-US" dirty="0">
                <a:latin typeface="TeXGyrePagella-Regular" panose="02000603020200000003" pitchFamily="50" charset="0"/>
                <a:ea typeface="TeXGyrePagella-Regular" panose="02000603020200000003" pitchFamily="50" charset="0"/>
                <a:cs typeface="TeXGyrePagella-Regular" panose="02000603020200000003" pitchFamily="50" charset="0"/>
              </a:rPr>
              <a:t>where </a:t>
            </a:r>
            <a:r>
              <a:rPr lang="en-US" dirty="0">
                <a:latin typeface="TeXGyrePagella-Italic" panose="02000603020200000004" pitchFamily="50" charset="0"/>
                <a:ea typeface="TeXGyrePagella-Italic" panose="02000603020200000004" pitchFamily="50" charset="0"/>
                <a:cs typeface="TeXGyrePagella-Italic" panose="02000603020200000004" pitchFamily="50" charset="0"/>
              </a:rPr>
              <a:t>r </a:t>
            </a:r>
            <a:r>
              <a:rPr lang="en-US" dirty="0">
                <a:latin typeface="TeXGyrePagella-Regular" panose="02000603020200000003" pitchFamily="50" charset="0"/>
                <a:ea typeface="TeXGyrePagella-Regular" panose="02000603020200000003" pitchFamily="50" charset="0"/>
                <a:cs typeface="TeXGyrePagella-Regular" panose="02000603020200000003" pitchFamily="50" charset="0"/>
              </a:rPr>
              <a:t>is randomly sampled from [-1,1]</a:t>
            </a:r>
          </a:p>
          <a:p>
            <a:r>
              <a:rPr lang="en-US" dirty="0">
                <a:latin typeface="TeXGyrePagella-Regular" panose="02000603020200000003" pitchFamily="50" charset="0"/>
                <a:ea typeface="TeXGyrePagella-Regular" panose="02000603020200000003" pitchFamily="50" charset="0"/>
                <a:cs typeface="TeXGyrePagella-Regular" panose="02000603020200000003" pitchFamily="50" charset="0"/>
              </a:rPr>
              <a:t>After n</a:t>
            </a:r>
            <a:r>
              <a:rPr lang="en-US" baseline="-25000" dirty="0">
                <a:latin typeface="TeXGyrePagella-Regular" panose="02000603020200000003" pitchFamily="50" charset="0"/>
                <a:ea typeface="TeXGyrePagella-Regular" panose="02000603020200000003" pitchFamily="50" charset="0"/>
                <a:cs typeface="TeXGyrePagella-Regular" panose="02000603020200000003" pitchFamily="50" charset="0"/>
              </a:rPr>
              <a:t>s</a:t>
            </a:r>
            <a:r>
              <a:rPr lang="en-US" dirty="0">
                <a:latin typeface="TeXGyrePagella-Regular" panose="02000603020200000003" pitchFamily="50" charset="0"/>
                <a:ea typeface="TeXGyrePagella-Regular" panose="02000603020200000003" pitchFamily="50" charset="0"/>
                <a:cs typeface="TeXGyrePagella-Regular" panose="02000603020200000003" pitchFamily="50" charset="0"/>
              </a:rPr>
              <a:t> cycles, step size is adjusted according to</a:t>
            </a:r>
          </a:p>
          <a:p>
            <a:endParaRPr lang="en-US" dirty="0">
              <a:latin typeface="TeXGyrePagella-Regular" panose="02000603020200000003" pitchFamily="50" charset="0"/>
              <a:ea typeface="TeXGyrePagella-Regular" panose="02000603020200000003" pitchFamily="50" charset="0"/>
              <a:cs typeface="TeXGyrePagella-Regular" panose="02000603020200000003" pitchFamily="50" charset="0"/>
            </a:endParaRPr>
          </a:p>
          <a:p>
            <a:endParaRPr lang="en-US" sz="2000" dirty="0">
              <a:latin typeface="TeXGyrePagella-Regular" panose="02000603020200000003" pitchFamily="50" charset="0"/>
              <a:ea typeface="TeXGyrePagella-Regular" panose="02000603020200000003" pitchFamily="50" charset="0"/>
              <a:cs typeface="TeXGyrePagella-Regular" panose="02000603020200000003" pitchFamily="50" charset="0"/>
            </a:endParaRPr>
          </a:p>
          <a:p>
            <a:endParaRPr lang="en-US" sz="2000" dirty="0">
              <a:latin typeface="TeXGyrePagella-Regular" panose="02000603020200000003" pitchFamily="50" charset="0"/>
              <a:ea typeface="TeXGyrePagella-Regular" panose="02000603020200000003" pitchFamily="50" charset="0"/>
              <a:cs typeface="TeXGyrePagella-Regular" panose="02000603020200000003" pitchFamily="50" charset="0"/>
            </a:endParaRPr>
          </a:p>
          <a:p>
            <a:pPr marL="0" indent="0">
              <a:buNone/>
            </a:pPr>
            <a:endParaRPr lang="en-US" dirty="0">
              <a:latin typeface="TeXGyrePagella-Regular" panose="02000603020200000003" pitchFamily="50" charset="0"/>
              <a:ea typeface="TeXGyrePagella-Regular" panose="02000603020200000003" pitchFamily="50" charset="0"/>
              <a:cs typeface="TeXGyrePagella-Regular" panose="02000603020200000003" pitchFamily="50" charset="0"/>
            </a:endParaRPr>
          </a:p>
          <a:p>
            <a:pPr marL="0" indent="0">
              <a:buNone/>
            </a:pPr>
            <a:r>
              <a:rPr lang="en-US" dirty="0">
                <a:latin typeface="TeXGyrePagella-Regular" panose="02000603020200000003" pitchFamily="50" charset="0"/>
                <a:ea typeface="TeXGyrePagella-Regular" panose="02000603020200000003" pitchFamily="50" charset="0"/>
                <a:cs typeface="TeXGyrePagella-Regular" panose="02000603020200000003" pitchFamily="50" charset="0"/>
              </a:rPr>
              <a:t>where c is typically set to 2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0C088772-2334-499E-92AD-37B7B71CDA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3739" t="6609" r="48652" b="82493"/>
          <a:stretch/>
        </p:blipFill>
        <p:spPr>
          <a:xfrm>
            <a:off x="4385144" y="2237736"/>
            <a:ext cx="3421712" cy="2382527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4654FD2C-59B1-4FC7-A1BB-929342686D2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1935" r="37826" b="84580"/>
          <a:stretch/>
        </p:blipFill>
        <p:spPr>
          <a:xfrm>
            <a:off x="3242972" y="4285317"/>
            <a:ext cx="5706056" cy="245998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D8ECA9-103E-45BB-AE81-172A967AD8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BF0CC-85BB-4714-BE01-626035B991E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0363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</TotalTime>
  <Words>508</Words>
  <Application>Microsoft Office PowerPoint</Application>
  <PresentationFormat>Widescreen</PresentationFormat>
  <Paragraphs>80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Calibri</vt:lpstr>
      <vt:lpstr>Calibri Light</vt:lpstr>
      <vt:lpstr>TeXGyrePagella-Italic</vt:lpstr>
      <vt:lpstr>TeXGyrePagella-Regular</vt:lpstr>
      <vt:lpstr>Office Theme</vt:lpstr>
      <vt:lpstr>Stochastic Methods</vt:lpstr>
      <vt:lpstr>Stochastic Methods</vt:lpstr>
      <vt:lpstr>Noisy Descent</vt:lpstr>
      <vt:lpstr>Mesh Adaptive Direct Search</vt:lpstr>
      <vt:lpstr>Mesh Adaptive Direct Search</vt:lpstr>
      <vt:lpstr>Simulated Annealing</vt:lpstr>
      <vt:lpstr>Simulated Annealing</vt:lpstr>
      <vt:lpstr>Simulated Annealing</vt:lpstr>
      <vt:lpstr>Simulated Annealing</vt:lpstr>
      <vt:lpstr>Simulated Annealing</vt:lpstr>
      <vt:lpstr>Cross-Entropy Method</vt:lpstr>
      <vt:lpstr>Cross-Entropy Method</vt:lpstr>
      <vt:lpstr>Natural Evolution Strategies</vt:lpstr>
      <vt:lpstr>Natural Evolution Strategies</vt:lpstr>
      <vt:lpstr>Covariance Matrix Adaptation</vt:lpstr>
      <vt:lpstr>Summary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Local Descent</dc:title>
  <dc:creator>M Gobbs</dc:creator>
  <cp:lastModifiedBy>M Gobbs</cp:lastModifiedBy>
  <cp:revision>21</cp:revision>
  <dcterms:created xsi:type="dcterms:W3CDTF">2019-02-03T01:23:24Z</dcterms:created>
  <dcterms:modified xsi:type="dcterms:W3CDTF">2019-04-16T16:44:43Z</dcterms:modified>
</cp:coreProperties>
</file>